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  <Override PartName="/ppt/media/media1.mov" ContentType="video/unknown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лмаз Кусаинов…"/>
          <p:cNvSpPr txBox="1"/>
          <p:nvPr>
            <p:ph type="body" idx="21"/>
          </p:nvPr>
        </p:nvSpPr>
        <p:spPr>
          <a:xfrm>
            <a:off x="13402319" y="9588303"/>
            <a:ext cx="8833260" cy="11977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r" defTabSz="775969">
              <a:lnSpc>
                <a:spcPct val="120000"/>
              </a:lnSpc>
              <a:defRPr b="0" sz="3384"/>
            </a:pPr>
            <a:r>
              <a:t>Алмаз Кусаинов</a:t>
            </a:r>
          </a:p>
          <a:p>
            <a:pPr algn="r" defTabSz="775969">
              <a:lnSpc>
                <a:spcPct val="120000"/>
              </a:lnSpc>
              <a:defRPr b="0" sz="3384"/>
            </a:pPr>
            <a:r>
              <a:t>Junior iOS Разработчик в Alabs Team</a:t>
            </a:r>
          </a:p>
        </p:txBody>
      </p:sp>
      <p:sp>
        <p:nvSpPr>
          <p:cNvPr id="152" name="Alias Q:…"/>
          <p:cNvSpPr txBox="1"/>
          <p:nvPr>
            <p:ph type="ctrTitle"/>
          </p:nvPr>
        </p:nvSpPr>
        <p:spPr>
          <a:xfrm>
            <a:off x="1230193" y="2954139"/>
            <a:ext cx="13173755" cy="5786480"/>
          </a:xfrm>
          <a:prstGeom prst="rect">
            <a:avLst/>
          </a:prstGeom>
        </p:spPr>
        <p:txBody>
          <a:bodyPr/>
          <a:lstStyle/>
          <a:p>
            <a:pPr defTabSz="384047">
              <a:lnSpc>
                <a:spcPct val="100000"/>
              </a:lnSpc>
              <a:spcBef>
                <a:spcPts val="1000"/>
              </a:spcBef>
              <a:defRPr spc="0" sz="12348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Alias Q:</a:t>
            </a:r>
          </a:p>
          <a:p>
            <a:pPr defTabSz="384047">
              <a:lnSpc>
                <a:spcPct val="100000"/>
              </a:lnSpc>
              <a:spcBef>
                <a:spcPts val="1000"/>
              </a:spcBef>
              <a:defRPr spc="0" sz="5880">
                <a:latin typeface="Helvetica"/>
                <a:ea typeface="Helvetica"/>
                <a:cs typeface="Helvetica"/>
                <a:sym typeface="Helvetica"/>
              </a:defRPr>
            </a:pPr>
            <a:r>
              <a:t>КАК ПРИВЛЕЧЬ ПОЛЬЗОВАТЕЛЕЙ НА ПРИЛОЖЕНИЕ БЕЗ ЕДИНОЙ СТРОЧКИ КОДА</a:t>
            </a:r>
          </a:p>
        </p:txBody>
      </p:sp>
      <p:pic>
        <p:nvPicPr>
          <p:cNvPr id="153" name="IMG_8017.JPG" descr="IMG_8017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73737" y="2531337"/>
            <a:ext cx="6421068" cy="663208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ircle"/>
          <p:cNvSpPr/>
          <p:nvPr/>
        </p:nvSpPr>
        <p:spPr>
          <a:xfrm>
            <a:off x="3585457" y="7702702"/>
            <a:ext cx="1270001" cy="1270001"/>
          </a:xfrm>
          <a:prstGeom prst="ellipse">
            <a:avLst/>
          </a:prstGeom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929292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Circle"/>
          <p:cNvSpPr/>
          <p:nvPr/>
        </p:nvSpPr>
        <p:spPr>
          <a:xfrm>
            <a:off x="19447884" y="7702702"/>
            <a:ext cx="1270001" cy="1270001"/>
          </a:xfrm>
          <a:prstGeom prst="ellipse">
            <a:avLst/>
          </a:prstGeom>
          <a:ln w="63500">
            <a:solidFill>
              <a:srgbClr val="D35656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Circle"/>
          <p:cNvSpPr/>
          <p:nvPr/>
        </p:nvSpPr>
        <p:spPr>
          <a:xfrm>
            <a:off x="11675484" y="7702702"/>
            <a:ext cx="1270001" cy="1270001"/>
          </a:xfrm>
          <a:prstGeom prst="ellipse">
            <a:avLst/>
          </a:prstGeom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4" name="IMG_4296.jpeg" descr="IMG_4296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8214" y="9896133"/>
            <a:ext cx="3084541" cy="322583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5" name="IMG_4817.jpeg" descr="IMG_4817.jpe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85834" y="3018777"/>
            <a:ext cx="3594101" cy="3760628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16" name="От идеи к реализации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От идеи к реализации</a:t>
            </a:r>
          </a:p>
        </p:txBody>
      </p:sp>
      <p:sp>
        <p:nvSpPr>
          <p:cNvPr id="217" name="Line"/>
          <p:cNvSpPr/>
          <p:nvPr/>
        </p:nvSpPr>
        <p:spPr>
          <a:xfrm>
            <a:off x="4356033" y="8337702"/>
            <a:ext cx="20159375" cy="1"/>
          </a:xfrm>
          <a:prstGeom prst="line">
            <a:avLst/>
          </a:prstGeom>
          <a:ln w="63500">
            <a:solidFill>
              <a:srgbClr val="D35656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8" name="Circle"/>
          <p:cNvSpPr/>
          <p:nvPr/>
        </p:nvSpPr>
        <p:spPr>
          <a:xfrm>
            <a:off x="3902957" y="8020202"/>
            <a:ext cx="635001" cy="635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9" name="Circle"/>
          <p:cNvSpPr/>
          <p:nvPr/>
        </p:nvSpPr>
        <p:spPr>
          <a:xfrm>
            <a:off x="11992984" y="8020202"/>
            <a:ext cx="635001" cy="635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Circle"/>
          <p:cNvSpPr/>
          <p:nvPr/>
        </p:nvSpPr>
        <p:spPr>
          <a:xfrm>
            <a:off x="19765384" y="8020202"/>
            <a:ext cx="635001" cy="635001"/>
          </a:xfrm>
          <a:prstGeom prst="ellipse">
            <a:avLst/>
          </a:prstGeom>
          <a:solidFill>
            <a:srgbClr val="D3565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Зародилась идея"/>
          <p:cNvSpPr txBox="1"/>
          <p:nvPr/>
        </p:nvSpPr>
        <p:spPr>
          <a:xfrm>
            <a:off x="2423534" y="9396656"/>
            <a:ext cx="3593848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Зародилась идея</a:t>
            </a:r>
          </a:p>
        </p:txBody>
      </p:sp>
      <p:sp>
        <p:nvSpPr>
          <p:cNvPr id="222" name="Приступаем к разработке"/>
          <p:cNvSpPr txBox="1"/>
          <p:nvPr/>
        </p:nvSpPr>
        <p:spPr>
          <a:xfrm>
            <a:off x="9912630" y="5823574"/>
            <a:ext cx="4795707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Приступаем к разработке</a:t>
            </a:r>
          </a:p>
        </p:txBody>
      </p:sp>
      <p:sp>
        <p:nvSpPr>
          <p:cNvPr id="223" name="Январь 2022"/>
          <p:cNvSpPr txBox="1"/>
          <p:nvPr/>
        </p:nvSpPr>
        <p:spPr>
          <a:xfrm>
            <a:off x="2551558" y="6990162"/>
            <a:ext cx="33377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Январь 2022</a:t>
            </a:r>
          </a:p>
        </p:txBody>
      </p:sp>
      <p:sp>
        <p:nvSpPr>
          <p:cNvPr id="224" name="Май 2022"/>
          <p:cNvSpPr txBox="1"/>
          <p:nvPr/>
        </p:nvSpPr>
        <p:spPr>
          <a:xfrm>
            <a:off x="10641584" y="9215342"/>
            <a:ext cx="33377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Май 2022</a:t>
            </a:r>
          </a:p>
        </p:txBody>
      </p:sp>
      <p:sp>
        <p:nvSpPr>
          <p:cNvPr id="225" name="Июнь 2022"/>
          <p:cNvSpPr txBox="1"/>
          <p:nvPr/>
        </p:nvSpPr>
        <p:spPr>
          <a:xfrm>
            <a:off x="18413984" y="6990162"/>
            <a:ext cx="33377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Июнь 2022</a:t>
            </a:r>
          </a:p>
        </p:txBody>
      </p:sp>
      <p:sp>
        <p:nvSpPr>
          <p:cNvPr id="226" name="Начало стажировки"/>
          <p:cNvSpPr txBox="1"/>
          <p:nvPr/>
        </p:nvSpPr>
        <p:spPr>
          <a:xfrm>
            <a:off x="17685030" y="9396656"/>
            <a:ext cx="4795707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Начало стажировки</a:t>
            </a:r>
          </a:p>
        </p:txBody>
      </p:sp>
      <p:pic>
        <p:nvPicPr>
          <p:cNvPr id="227" name="dclassic 2023-01-24 64937.539 PM.jpg" descr="dclassic 2023-01-24 64937.539 PM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3534" y="3018910"/>
            <a:ext cx="3593848" cy="3760362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v09044g40000cdtmd5jc77u6j2cvcq10.MP4" descr="v09044g40000cdtmd5jc77u6j2cvcq10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557983" y="851343"/>
            <a:ext cx="6750346" cy="1200061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05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RPReplay_Final1676914394 2.mov" descr="RPReplay_Final1676914394 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33700" y="1600200"/>
            <a:ext cx="18516600" cy="10515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8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G_8781.PNG" descr="IMG_878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4471" y="6133236"/>
            <a:ext cx="10295057" cy="2434637"/>
          </a:xfrm>
          <a:prstGeom prst="rect">
            <a:avLst/>
          </a:prstGeom>
        </p:spPr>
      </p:pic>
      <p:pic>
        <p:nvPicPr>
          <p:cNvPr id="234" name="IMG_8780.jpg" descr="IMG_8780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6847" y="5407112"/>
            <a:ext cx="4553237" cy="1579686"/>
          </a:xfrm>
          <a:prstGeom prst="rect">
            <a:avLst/>
          </a:prstGeom>
        </p:spPr>
      </p:pic>
      <p:pic>
        <p:nvPicPr>
          <p:cNvPr id="235" name="IMG_8779.jpg" descr="IMG_8779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33423" y="1413867"/>
            <a:ext cx="5232401" cy="1282701"/>
          </a:xfrm>
          <a:prstGeom prst="rect">
            <a:avLst/>
          </a:prstGeom>
        </p:spPr>
      </p:pic>
      <p:pic>
        <p:nvPicPr>
          <p:cNvPr id="236" name="IMG_8778.jpg" descr="IMG_8778.jp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35646" y="10916856"/>
            <a:ext cx="5566204" cy="1682395"/>
          </a:xfrm>
          <a:prstGeom prst="rect">
            <a:avLst/>
          </a:prstGeom>
        </p:spPr>
      </p:pic>
      <p:pic>
        <p:nvPicPr>
          <p:cNvPr id="237" name="IMG_8777.jpg" descr="IMG_8777.jp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6122" y="10563616"/>
            <a:ext cx="4747834" cy="1349277"/>
          </a:xfrm>
          <a:prstGeom prst="rect">
            <a:avLst/>
          </a:prstGeom>
        </p:spPr>
      </p:pic>
      <p:pic>
        <p:nvPicPr>
          <p:cNvPr id="238" name="IMG_8776.jpg" descr="IMG_8776.jpg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05155" y="1959535"/>
            <a:ext cx="5566203" cy="1715365"/>
          </a:xfrm>
          <a:prstGeom prst="rect">
            <a:avLst/>
          </a:prstGeom>
        </p:spPr>
      </p:pic>
      <p:pic>
        <p:nvPicPr>
          <p:cNvPr id="239" name="IMG_8775.jpg" descr="IMG_8775.jpg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9248" y="5522317"/>
            <a:ext cx="4167905" cy="1349276"/>
          </a:xfrm>
          <a:prstGeom prst="rect">
            <a:avLst/>
          </a:prstGeom>
        </p:spPr>
      </p:pic>
      <p:pic>
        <p:nvPicPr>
          <p:cNvPr id="240" name="IMG_8774.jpg" descr="IMG_8774.jp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26455" y="855067"/>
            <a:ext cx="5661897" cy="20480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ame screen 1.png" descr="game screen 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8678" y="3382155"/>
            <a:ext cx="4397922" cy="953442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43" name="Choose vocabulary.png" descr="Choose vocabulary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3039" y="3382155"/>
            <a:ext cx="4397922" cy="9534421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44" name="New Game.png" descr="New Gam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7399" y="3382155"/>
            <a:ext cx="4397922" cy="9534421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45" name="Старый дизайн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Старый дизайн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ame page1.png" descr="Game page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8678" y="3382155"/>
            <a:ext cx="4397922" cy="9534421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48" name="level.png" descr="level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3039" y="3382155"/>
            <a:ext cx="4397922" cy="9534421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49" name="Main Page1.png" descr="Main Page1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7399" y="3382155"/>
            <a:ext cx="4397922" cy="9534421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0" name="Новый дизайн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Новый дизайн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creen Shot 2023-02-22 at 01.34.57.png" descr="Screen Shot 2023-02-22 at 01.34.57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4078" y="3035300"/>
            <a:ext cx="16755844" cy="8956993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3" name="Релиз в AppStore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Релиз в AppStore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creen Shot 2023-02-22 at 02.29.58.png" descr="Screen Shot 2023-02-22 at 02.29.58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4078" y="3035300"/>
            <a:ext cx="16755844" cy="8956992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6" name="Reject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creen Shot 2023-02-22 at 02.33.18.png" descr="Screen Shot 2023-02-22 at 02.33.18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4078" y="3035300"/>
            <a:ext cx="16755844" cy="8956992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9" name="Approve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Approve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creen Shot 2023-02-21 at 21.59.56.png" descr="Screen Shot 2023-02-21 at 21.59.56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5656" y="3903014"/>
            <a:ext cx="16237975" cy="769692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62" name="Результат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Результат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Опыт написания пэт проекта…"/>
          <p:cNvSpPr txBox="1"/>
          <p:nvPr/>
        </p:nvSpPr>
        <p:spPr>
          <a:xfrm>
            <a:off x="2415033" y="4304857"/>
            <a:ext cx="17562002" cy="7481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96900" indent="-596900" algn="l" defTabSz="457200">
              <a:spcBef>
                <a:spcPts val="1200"/>
              </a:spcBef>
              <a:buSzPct val="123000"/>
              <a:buChar char="•"/>
              <a:defRPr sz="4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Опыт написания пэт проекта</a:t>
            </a:r>
          </a:p>
          <a:p>
            <a:pPr marL="596900" indent="-596900" algn="l" defTabSz="457200">
              <a:spcBef>
                <a:spcPts val="1200"/>
              </a:spcBef>
              <a:buSzPct val="123000"/>
              <a:buChar char="•"/>
              <a:defRPr sz="4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Релиз в App Store</a:t>
            </a:r>
          </a:p>
          <a:p>
            <a:pPr marL="596900" indent="-596900" algn="l" defTabSz="457200">
              <a:spcBef>
                <a:spcPts val="1200"/>
              </a:spcBef>
              <a:buSzPct val="123000"/>
              <a:buChar char="•"/>
              <a:defRPr sz="4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Как TikTok повлиял на приложение</a:t>
            </a:r>
          </a:p>
          <a:p>
            <a:pPr marL="596900" indent="-596900" algn="l" defTabSz="457200">
              <a:spcBef>
                <a:spcPts val="1200"/>
              </a:spcBef>
              <a:buSzPct val="123000"/>
              <a:buChar char="•"/>
              <a:defRPr sz="4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Зачем программисту личный бренд</a:t>
            </a:r>
          </a:p>
          <a:p>
            <a:pPr marL="596900" indent="-596900" algn="l" defTabSz="457200">
              <a:spcBef>
                <a:spcPts val="1200"/>
              </a:spcBef>
              <a:buSzPct val="123000"/>
              <a:buChar char="•"/>
              <a:defRPr sz="4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Какая польза от социального капитала</a:t>
            </a:r>
          </a:p>
        </p:txBody>
      </p:sp>
      <p:sp>
        <p:nvSpPr>
          <p:cNvPr id="156" name="Расскажу про"/>
          <p:cNvSpPr txBox="1"/>
          <p:nvPr/>
        </p:nvSpPr>
        <p:spPr>
          <a:xfrm>
            <a:off x="2410849" y="2009526"/>
            <a:ext cx="8263706" cy="164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83463">
              <a:spcBef>
                <a:spcPts val="700"/>
              </a:spcBef>
              <a:defRPr b="1" sz="9114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Расскажу про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– это объемный образ человека в обществе, состоящий из его внешнего вида и самоподачи, трансляции определенных ценностей через слова и поступки."/>
          <p:cNvSpPr txBox="1"/>
          <p:nvPr/>
        </p:nvSpPr>
        <p:spPr>
          <a:xfrm>
            <a:off x="3410999" y="3187257"/>
            <a:ext cx="17562002" cy="4381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defRPr sz="4700">
                <a:solidFill>
                  <a:srgbClr val="1C1C1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 это объемный образ человека в обществе, состоящий из его внешнего вида и самоподачи, трансляции определенных ценностей через слова и поступки.</a:t>
            </a:r>
          </a:p>
        </p:txBody>
      </p:sp>
      <p:sp>
        <p:nvSpPr>
          <p:cNvPr id="265" name="Личный бренд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Личный бренд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821b5ccd1aac6b73a4d87c13414f60db.jpg" descr="821b5ccd1aac6b73a4d87c13414f60db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8792" y="1692478"/>
            <a:ext cx="12806416" cy="9673323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G_8814.JPG" descr="IMG_8814.JPG"/>
          <p:cNvPicPr>
            <a:picLocks noChangeAspect="1"/>
          </p:cNvPicPr>
          <p:nvPr/>
        </p:nvPicPr>
        <p:blipFill>
          <a:blip r:embed="rId2">
            <a:extLst/>
          </a:blip>
          <a:srcRect l="0" t="23052" r="0" b="61231"/>
          <a:stretch>
            <a:fillRect/>
          </a:stretch>
        </p:blipFill>
        <p:spPr>
          <a:xfrm>
            <a:off x="10168067" y="4056466"/>
            <a:ext cx="6542423" cy="2226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G_8813.PNG" descr="IMG_8813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65015" y="5675841"/>
            <a:ext cx="6312128" cy="6890148"/>
          </a:xfrm>
          <a:prstGeom prst="rect">
            <a:avLst/>
          </a:prstGeom>
        </p:spPr>
      </p:pic>
      <p:pic>
        <p:nvPicPr>
          <p:cNvPr id="271" name="IMG_8812.PNG" descr="IMG_8812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4245" y="4345589"/>
            <a:ext cx="6312128" cy="2245520"/>
          </a:xfrm>
          <a:prstGeom prst="rect">
            <a:avLst/>
          </a:prstGeom>
        </p:spPr>
      </p:pic>
      <p:pic>
        <p:nvPicPr>
          <p:cNvPr id="272" name="IMG_8811.PNG" descr="IMG_8811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28593" y="7298017"/>
            <a:ext cx="5639999" cy="5999975"/>
          </a:xfrm>
          <a:prstGeom prst="rect">
            <a:avLst/>
          </a:prstGeom>
        </p:spPr>
      </p:pic>
      <p:sp>
        <p:nvSpPr>
          <p:cNvPr id="273" name="Социальный капитал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Социальный капитал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if let personalBrand {…"/>
          <p:cNvSpPr txBox="1"/>
          <p:nvPr/>
        </p:nvSpPr>
        <p:spPr>
          <a:xfrm>
            <a:off x="2415033" y="3492057"/>
            <a:ext cx="17562002" cy="4381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57200">
              <a:defRPr sz="7200">
                <a:solidFill>
                  <a:srgbClr val="1C1C1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if let personalBrand {</a:t>
            </a:r>
          </a:p>
          <a:p>
            <a:pPr algn="l" defTabSz="457200">
              <a:defRPr sz="7200">
                <a:solidFill>
                  <a:srgbClr val="1C1C1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yourProject = .success</a:t>
            </a:r>
          </a:p>
          <a:p>
            <a:pPr algn="l" defTabSz="457200">
              <a:defRPr sz="7200">
                <a:solidFill>
                  <a:srgbClr val="1C1C1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}</a:t>
            </a:r>
          </a:p>
        </p:txBody>
      </p:sp>
      <p:sp>
        <p:nvSpPr>
          <p:cNvPr id="276" name="Итог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Итог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Алмаз Кусаинов"/>
          <p:cNvSpPr txBox="1"/>
          <p:nvPr/>
        </p:nvSpPr>
        <p:spPr>
          <a:xfrm>
            <a:off x="2410849" y="2009526"/>
            <a:ext cx="19661460" cy="164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315468">
              <a:spcBef>
                <a:spcPts val="800"/>
              </a:spcBef>
              <a:defRPr b="1" sz="10143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Алмаз Кусаинов</a:t>
            </a:r>
          </a:p>
        </p:txBody>
      </p:sp>
      <p:sp>
        <p:nvSpPr>
          <p:cNvPr id="279" name="iOS - Разработчик в Alabs Team"/>
          <p:cNvSpPr txBox="1"/>
          <p:nvPr/>
        </p:nvSpPr>
        <p:spPr>
          <a:xfrm>
            <a:off x="2415033" y="4304857"/>
            <a:ext cx="17562002" cy="3381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48055">
              <a:spcBef>
                <a:spcPts val="1100"/>
              </a:spcBef>
              <a:defRPr sz="460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iOS - Разработчик в Alabs Team</a:t>
            </a:r>
          </a:p>
          <a:p>
            <a:pPr algn="l" defTabSz="448055">
              <a:spcBef>
                <a:spcPts val="1100"/>
              </a:spcBef>
              <a:defRPr sz="460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48055">
              <a:spcBef>
                <a:spcPts val="1100"/>
              </a:spcBef>
              <a:defRPr sz="460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0" name="Telegram: @kussainov_a"/>
          <p:cNvSpPr txBox="1"/>
          <p:nvPr/>
        </p:nvSpPr>
        <p:spPr>
          <a:xfrm>
            <a:off x="2415033" y="7607227"/>
            <a:ext cx="17562002" cy="3381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57200">
              <a:spcBef>
                <a:spcPts val="1200"/>
              </a:spcBef>
              <a:defRPr sz="3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Telegram: @kussainov_a</a:t>
            </a:r>
          </a:p>
          <a:p>
            <a:pPr algn="l" defTabSz="457200">
              <a:spcBef>
                <a:spcPts val="1200"/>
              </a:spcBef>
              <a:defRPr sz="3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spcBef>
                <a:spcPts val="1200"/>
              </a:spcBef>
              <a:defRPr sz="3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81" name="frame.png" descr="fra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387" y="8905689"/>
            <a:ext cx="3175232" cy="3175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frame-2.png" descr="frame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3007" y="8905805"/>
            <a:ext cx="3175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Alias Q"/>
          <p:cNvSpPr txBox="1"/>
          <p:nvPr/>
        </p:nvSpPr>
        <p:spPr>
          <a:xfrm>
            <a:off x="2498043" y="12141830"/>
            <a:ext cx="2444929" cy="100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82880">
              <a:spcBef>
                <a:spcPts val="400"/>
              </a:spcBef>
              <a:defRPr sz="248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Alias Q</a:t>
            </a:r>
          </a:p>
          <a:p>
            <a:pPr defTabSz="182880">
              <a:spcBef>
                <a:spcPts val="400"/>
              </a:spcBef>
              <a:defRPr sz="248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82880">
              <a:spcBef>
                <a:spcPts val="400"/>
              </a:spcBef>
              <a:defRPr sz="248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4" name="LinkedIn"/>
          <p:cNvSpPr txBox="1"/>
          <p:nvPr/>
        </p:nvSpPr>
        <p:spPr>
          <a:xfrm>
            <a:off x="6514538" y="12141830"/>
            <a:ext cx="2444929" cy="100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182880">
              <a:spcBef>
                <a:spcPts val="400"/>
              </a:spcBef>
              <a:defRPr sz="248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LinkedIn</a:t>
            </a:r>
          </a:p>
          <a:p>
            <a:pPr defTabSz="182880">
              <a:spcBef>
                <a:spcPts val="400"/>
              </a:spcBef>
              <a:defRPr sz="248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82880">
              <a:spcBef>
                <a:spcPts val="400"/>
              </a:spcBef>
              <a:defRPr sz="248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esentation Title"/>
          <p:cNvSpPr txBox="1"/>
          <p:nvPr>
            <p:ph type="ctrTitle"/>
          </p:nvPr>
        </p:nvSpPr>
        <p:spPr>
          <a:xfrm>
            <a:off x="1680432" y="3585611"/>
            <a:ext cx="13173755" cy="5786480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pc="0" sz="7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" name="В данном докладе я буду делиться своим джуниорским опытом и субъективным мнением."/>
          <p:cNvSpPr txBox="1"/>
          <p:nvPr/>
        </p:nvSpPr>
        <p:spPr>
          <a:xfrm>
            <a:off x="2415033" y="4304857"/>
            <a:ext cx="17562002" cy="5487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spcBef>
                <a:spcPts val="1200"/>
              </a:spcBef>
              <a:defRPr sz="4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В данном докладе я буду делиться своим джуниорским опытом и субъективным мнением.</a:t>
            </a:r>
          </a:p>
        </p:txBody>
      </p:sp>
      <p:sp>
        <p:nvSpPr>
          <p:cNvPr id="160" name="Дисклеймер"/>
          <p:cNvSpPr txBox="1"/>
          <p:nvPr/>
        </p:nvSpPr>
        <p:spPr>
          <a:xfrm>
            <a:off x="2410849" y="2009526"/>
            <a:ext cx="8263706" cy="164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315468">
              <a:spcBef>
                <a:spcPts val="800"/>
              </a:spcBef>
              <a:defRPr b="1" sz="10143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Дисклеймер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"/>
          <p:cNvGrpSpPr/>
          <p:nvPr/>
        </p:nvGrpSpPr>
        <p:grpSpPr>
          <a:xfrm>
            <a:off x="2742743" y="1806326"/>
            <a:ext cx="8994681" cy="5852860"/>
            <a:chOff x="0" y="0"/>
            <a:chExt cx="8994680" cy="5852859"/>
          </a:xfrm>
        </p:grpSpPr>
        <p:pic>
          <p:nvPicPr>
            <p:cNvPr id="162" name="IMG_8210.jpg" descr="IMG_8210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659687"/>
              <a:ext cx="8994681" cy="41931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Топ - 1 в категории Entertainment"/>
            <p:cNvSpPr txBox="1"/>
            <p:nvPr/>
          </p:nvSpPr>
          <p:spPr>
            <a:xfrm>
              <a:off x="0" y="0"/>
              <a:ext cx="8994681" cy="274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 defTabSz="457200">
                <a:spcBef>
                  <a:spcPts val="1200"/>
                </a:spcBef>
                <a:defRPr b="1"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Топ - 1 в категории Entertainment</a:t>
              </a: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15265136" y="1872703"/>
            <a:ext cx="6376121" cy="9403725"/>
            <a:chOff x="0" y="0"/>
            <a:chExt cx="6376120" cy="9403724"/>
          </a:xfrm>
        </p:grpSpPr>
        <p:pic>
          <p:nvPicPr>
            <p:cNvPr id="165" name="IMG_8761.jpg" descr="IMG_876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364268"/>
              <a:ext cx="6376121" cy="80394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Статья на Tengrinews"/>
            <p:cNvSpPr txBox="1"/>
            <p:nvPr/>
          </p:nvSpPr>
          <p:spPr>
            <a:xfrm>
              <a:off x="0" y="0"/>
              <a:ext cx="6376121" cy="274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 defTabSz="457200">
                <a:spcBef>
                  <a:spcPts val="1200"/>
                </a:spcBef>
                <a:defRPr b="1" sz="4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Статья на Tengrinews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esentation Title"/>
          <p:cNvSpPr txBox="1"/>
          <p:nvPr>
            <p:ph type="ctrTitle"/>
          </p:nvPr>
        </p:nvSpPr>
        <p:spPr>
          <a:xfrm>
            <a:off x="2359106" y="4526729"/>
            <a:ext cx="13173756" cy="5786480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spc="0" sz="7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Alias Q"/>
          <p:cNvSpPr txBox="1"/>
          <p:nvPr/>
        </p:nvSpPr>
        <p:spPr>
          <a:xfrm>
            <a:off x="732561" y="599815"/>
            <a:ext cx="10702068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Alias Q</a:t>
            </a:r>
          </a:p>
        </p:txBody>
      </p:sp>
      <p:pic>
        <p:nvPicPr>
          <p:cNvPr id="171" name="IMG_8289.PNG" descr="IMG_8289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292" y="3358367"/>
            <a:ext cx="4419601" cy="9581997"/>
          </a:xfrm>
          <a:prstGeom prst="rect">
            <a:avLst/>
          </a:prstGeom>
          <a:effectLst>
            <a:outerShdw sx="100000" sy="100000" kx="0" ky="0" algn="b" rotWithShape="0" blurRad="127000" dist="19810" dir="3600000">
              <a:srgbClr val="000000">
                <a:alpha val="49948"/>
              </a:srgbClr>
            </a:outerShdw>
          </a:effectLst>
        </p:spPr>
      </p:pic>
      <p:pic>
        <p:nvPicPr>
          <p:cNvPr id="172" name="IMG_8288.PNG" descr="IMG_8288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4810" y="3358366"/>
            <a:ext cx="4419601" cy="9581999"/>
          </a:xfrm>
          <a:prstGeom prst="rect">
            <a:avLst/>
          </a:prstGeom>
          <a:effectLst>
            <a:outerShdw sx="100000" sy="100000" kx="0" ky="0" algn="b" rotWithShape="0" blurRad="127000" dist="19810" dir="3600000">
              <a:srgbClr val="000000">
                <a:alpha val="49948"/>
              </a:srgbClr>
            </a:outerShdw>
          </a:effectLst>
        </p:spPr>
      </p:pic>
      <p:pic>
        <p:nvPicPr>
          <p:cNvPr id="173" name="IMG_8287.PNG" descr="IMG_8287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1628" y="3364717"/>
            <a:ext cx="4419601" cy="9581997"/>
          </a:xfrm>
          <a:prstGeom prst="rect">
            <a:avLst/>
          </a:prstGeom>
          <a:effectLst>
            <a:outerShdw sx="100000" sy="100000" kx="0" ky="0" algn="b" rotWithShape="0" blurRad="127000" dist="19810" dir="3600000">
              <a:srgbClr val="000000">
                <a:alpha val="4994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ircle"/>
          <p:cNvSpPr/>
          <p:nvPr/>
        </p:nvSpPr>
        <p:spPr>
          <a:xfrm>
            <a:off x="19447884" y="7702702"/>
            <a:ext cx="1270001" cy="1270001"/>
          </a:xfrm>
          <a:prstGeom prst="ellipse">
            <a:avLst/>
          </a:prstGeom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Circle"/>
          <p:cNvSpPr/>
          <p:nvPr/>
        </p:nvSpPr>
        <p:spPr>
          <a:xfrm>
            <a:off x="11675484" y="7702702"/>
            <a:ext cx="1270001" cy="1270001"/>
          </a:xfrm>
          <a:prstGeom prst="ellipse">
            <a:avLst/>
          </a:prstGeom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7" name="dclassic 2023-01-24 64937.539 PM.jpg" descr="dclassic 2023-01-24 64937.539 PM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3534" y="3018910"/>
            <a:ext cx="3593848" cy="3760362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8" name="От идеи к реализации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От идеи к реализации</a:t>
            </a:r>
          </a:p>
        </p:txBody>
      </p:sp>
      <p:sp>
        <p:nvSpPr>
          <p:cNvPr id="179" name="Line"/>
          <p:cNvSpPr/>
          <p:nvPr/>
        </p:nvSpPr>
        <p:spPr>
          <a:xfrm>
            <a:off x="4356033" y="8337702"/>
            <a:ext cx="20159375" cy="1"/>
          </a:xfrm>
          <a:prstGeom prst="line">
            <a:avLst/>
          </a:prstGeom>
          <a:ln w="63500">
            <a:solidFill>
              <a:srgbClr val="D35656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Circle"/>
          <p:cNvSpPr/>
          <p:nvPr/>
        </p:nvSpPr>
        <p:spPr>
          <a:xfrm>
            <a:off x="3902957" y="8020202"/>
            <a:ext cx="635001" cy="635001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Off val="-29866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Circle"/>
          <p:cNvSpPr/>
          <p:nvPr/>
        </p:nvSpPr>
        <p:spPr>
          <a:xfrm>
            <a:off x="3585457" y="7702702"/>
            <a:ext cx="1270001" cy="1270001"/>
          </a:xfrm>
          <a:prstGeom prst="ellipse">
            <a:avLst/>
          </a:prstGeom>
          <a:ln w="63500">
            <a:solidFill>
              <a:srgbClr val="D35656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Circle"/>
          <p:cNvSpPr/>
          <p:nvPr/>
        </p:nvSpPr>
        <p:spPr>
          <a:xfrm>
            <a:off x="11992984" y="8020202"/>
            <a:ext cx="635001" cy="635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Circle"/>
          <p:cNvSpPr/>
          <p:nvPr/>
        </p:nvSpPr>
        <p:spPr>
          <a:xfrm>
            <a:off x="19765384" y="8020202"/>
            <a:ext cx="635001" cy="635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Зародилась идея"/>
          <p:cNvSpPr txBox="1"/>
          <p:nvPr/>
        </p:nvSpPr>
        <p:spPr>
          <a:xfrm>
            <a:off x="2423534" y="9396656"/>
            <a:ext cx="3593848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Зародилась идея</a:t>
            </a:r>
          </a:p>
        </p:txBody>
      </p:sp>
      <p:sp>
        <p:nvSpPr>
          <p:cNvPr id="185" name="Январь 2022"/>
          <p:cNvSpPr txBox="1"/>
          <p:nvPr/>
        </p:nvSpPr>
        <p:spPr>
          <a:xfrm>
            <a:off x="2551558" y="6990162"/>
            <a:ext cx="33377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Январь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G_8017.JPG" descr="IMG_8017.JP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337" y="3483510"/>
            <a:ext cx="4666196" cy="4816312"/>
          </a:xfrm>
          <a:prstGeom prst="rect">
            <a:avLst/>
          </a:prstGeom>
        </p:spPr>
      </p:pic>
      <p:pic>
        <p:nvPicPr>
          <p:cNvPr id="188" name="IMG_8189.jpg" descr="IMG_8189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58902" y="3483510"/>
            <a:ext cx="4666196" cy="4816312"/>
          </a:xfrm>
          <a:prstGeom prst="rect">
            <a:avLst/>
          </a:prstGeom>
        </p:spPr>
      </p:pic>
      <p:pic>
        <p:nvPicPr>
          <p:cNvPr id="189" name="IMG_8190.JPG" descr="IMG_8190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5467" y="3483510"/>
            <a:ext cx="4666195" cy="4816312"/>
          </a:xfrm>
          <a:prstGeom prst="rect">
            <a:avLst/>
          </a:prstGeom>
        </p:spPr>
      </p:pic>
      <p:sp>
        <p:nvSpPr>
          <p:cNvPr id="190" name="Хастлер…"/>
          <p:cNvSpPr txBox="1"/>
          <p:nvPr/>
        </p:nvSpPr>
        <p:spPr>
          <a:xfrm>
            <a:off x="2981641" y="8698156"/>
            <a:ext cx="359384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Хастлер</a:t>
            </a:r>
          </a:p>
          <a:p>
            <a:pPr>
              <a:defRPr sz="4500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Бексултан</a:t>
            </a:r>
          </a:p>
        </p:txBody>
      </p:sp>
      <p:sp>
        <p:nvSpPr>
          <p:cNvPr id="191" name="Хипстер…"/>
          <p:cNvSpPr txBox="1"/>
          <p:nvPr/>
        </p:nvSpPr>
        <p:spPr>
          <a:xfrm>
            <a:off x="10395077" y="8698156"/>
            <a:ext cx="3593847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Хипстер</a:t>
            </a:r>
          </a:p>
          <a:p>
            <a:pPr>
              <a:defRPr sz="4500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Мустафа</a:t>
            </a:r>
          </a:p>
        </p:txBody>
      </p:sp>
      <p:sp>
        <p:nvSpPr>
          <p:cNvPr id="192" name="Хакер…"/>
          <p:cNvSpPr txBox="1"/>
          <p:nvPr/>
        </p:nvSpPr>
        <p:spPr>
          <a:xfrm>
            <a:off x="17808511" y="8698156"/>
            <a:ext cx="3593847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Хакер</a:t>
            </a:r>
          </a:p>
          <a:p>
            <a:pPr>
              <a:defRPr sz="4500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Алмаз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ircle"/>
          <p:cNvSpPr/>
          <p:nvPr/>
        </p:nvSpPr>
        <p:spPr>
          <a:xfrm>
            <a:off x="3585457" y="7702702"/>
            <a:ext cx="1270001" cy="1270001"/>
          </a:xfrm>
          <a:prstGeom prst="ellipse">
            <a:avLst/>
          </a:prstGeom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5" name="Circle"/>
          <p:cNvSpPr/>
          <p:nvPr/>
        </p:nvSpPr>
        <p:spPr>
          <a:xfrm>
            <a:off x="19447884" y="7702702"/>
            <a:ext cx="1270001" cy="1270001"/>
          </a:xfrm>
          <a:prstGeom prst="ellipse">
            <a:avLst/>
          </a:prstGeom>
          <a:ln w="635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6" name="Circle"/>
          <p:cNvSpPr/>
          <p:nvPr/>
        </p:nvSpPr>
        <p:spPr>
          <a:xfrm>
            <a:off x="11675484" y="7702702"/>
            <a:ext cx="1270001" cy="1270001"/>
          </a:xfrm>
          <a:prstGeom prst="ellipse">
            <a:avLst/>
          </a:prstGeom>
          <a:ln w="63500">
            <a:solidFill>
              <a:srgbClr val="D35656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7" name="IMG_4296.jpeg" descr="IMG_4296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8214" y="9896133"/>
            <a:ext cx="3084541" cy="3225836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98" name="От идеи к реализации"/>
          <p:cNvSpPr txBox="1"/>
          <p:nvPr/>
        </p:nvSpPr>
        <p:spPr>
          <a:xfrm>
            <a:off x="732561" y="599815"/>
            <a:ext cx="13760883" cy="15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92607">
              <a:spcBef>
                <a:spcPts val="700"/>
              </a:spcBef>
              <a:defRPr b="1" sz="9407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От идеи к реализации</a:t>
            </a:r>
          </a:p>
        </p:txBody>
      </p:sp>
      <p:sp>
        <p:nvSpPr>
          <p:cNvPr id="199" name="Line"/>
          <p:cNvSpPr/>
          <p:nvPr/>
        </p:nvSpPr>
        <p:spPr>
          <a:xfrm>
            <a:off x="4356033" y="8337702"/>
            <a:ext cx="20159375" cy="1"/>
          </a:xfrm>
          <a:prstGeom prst="line">
            <a:avLst/>
          </a:prstGeom>
          <a:ln w="63500">
            <a:solidFill>
              <a:srgbClr val="D35656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Circle"/>
          <p:cNvSpPr/>
          <p:nvPr/>
        </p:nvSpPr>
        <p:spPr>
          <a:xfrm>
            <a:off x="3902957" y="8020202"/>
            <a:ext cx="635001" cy="635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Circle"/>
          <p:cNvSpPr/>
          <p:nvPr/>
        </p:nvSpPr>
        <p:spPr>
          <a:xfrm>
            <a:off x="11992984" y="8020202"/>
            <a:ext cx="635001" cy="635001"/>
          </a:xfrm>
          <a:prstGeom prst="ellipse">
            <a:avLst/>
          </a:prstGeom>
          <a:solidFill>
            <a:srgbClr val="D3565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Circle"/>
          <p:cNvSpPr/>
          <p:nvPr/>
        </p:nvSpPr>
        <p:spPr>
          <a:xfrm>
            <a:off x="19765384" y="8020202"/>
            <a:ext cx="635001" cy="635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3" name="Зародилась идея"/>
          <p:cNvSpPr txBox="1"/>
          <p:nvPr/>
        </p:nvSpPr>
        <p:spPr>
          <a:xfrm>
            <a:off x="2423534" y="9396656"/>
            <a:ext cx="3593848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92929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Зародилась идея</a:t>
            </a:r>
          </a:p>
        </p:txBody>
      </p:sp>
      <p:sp>
        <p:nvSpPr>
          <p:cNvPr id="204" name="Приступаем к разработке"/>
          <p:cNvSpPr txBox="1"/>
          <p:nvPr/>
        </p:nvSpPr>
        <p:spPr>
          <a:xfrm>
            <a:off x="9912630" y="5823574"/>
            <a:ext cx="4795707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D3565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Приступаем к разработке</a:t>
            </a:r>
          </a:p>
        </p:txBody>
      </p:sp>
      <p:sp>
        <p:nvSpPr>
          <p:cNvPr id="205" name="Январь 2022"/>
          <p:cNvSpPr txBox="1"/>
          <p:nvPr/>
        </p:nvSpPr>
        <p:spPr>
          <a:xfrm>
            <a:off x="2551558" y="6990162"/>
            <a:ext cx="33377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Январь 2022</a:t>
            </a:r>
          </a:p>
        </p:txBody>
      </p:sp>
      <p:sp>
        <p:nvSpPr>
          <p:cNvPr id="206" name="Май 2022"/>
          <p:cNvSpPr txBox="1"/>
          <p:nvPr/>
        </p:nvSpPr>
        <p:spPr>
          <a:xfrm>
            <a:off x="10641584" y="9215342"/>
            <a:ext cx="33377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Май 2022</a:t>
            </a:r>
          </a:p>
        </p:txBody>
      </p:sp>
      <p:pic>
        <p:nvPicPr>
          <p:cNvPr id="207" name="dclassic 2023-01-24 64937.539 PM.jpg" descr="dclassic 2023-01-24 64937.539 PM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3534" y="3018910"/>
            <a:ext cx="3593848" cy="3760362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ame screen 1.png" descr="game screen 1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3039" y="2090790"/>
            <a:ext cx="4397922" cy="9534420"/>
          </a:xfrm>
          <a:prstGeom prst="rect">
            <a:avLst/>
          </a:prstGeom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